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2886" y="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65920" y="3560044"/>
            <a:ext cx="46121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3200" b="1" cap="small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ebt</a:t>
            </a:r>
            <a:r>
              <a:rPr lang="en-US" sz="3200" b="1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r>
              <a:rPr lang="en-US" sz="3200" b="1" cap="small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ffordability</a:t>
            </a:r>
            <a:r>
              <a:rPr lang="en-US" sz="3200" b="1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</a:t>
            </a:r>
            <a:r>
              <a:rPr lang="en-US" sz="3200" b="1" cap="small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tudy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20202" y="4492466"/>
            <a:ext cx="8001000" cy="0"/>
          </a:xfrm>
          <a:prstGeom prst="line">
            <a:avLst/>
          </a:prstGeom>
          <a:ln w="28575">
            <a:solidFill>
              <a:srgbClr val="EE1C24"/>
            </a:solidFill>
            <a:headEnd type="none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972042" y="3998680"/>
            <a:ext cx="31999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0" cap="none" spc="0" dirty="0">
                <a:ln w="3175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FY21 Budget Update</a:t>
            </a:r>
            <a:endParaRPr lang="en-US" sz="2400" b="1" i="0" cap="small" spc="0" baseline="0" dirty="0">
              <a:ln w="3175">
                <a:noFill/>
                <a:prstDash val="solid"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4984" y="4564060"/>
            <a:ext cx="2934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Century Gothic" panose="020B0502020202020204" pitchFamily="34" charset="0"/>
              </a:rPr>
              <a:t>August 19,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58765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4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75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 i="1">
                <a:solidFill>
                  <a:srgbClr val="1B1464"/>
                </a:solidFill>
                <a:latin typeface="Century Gothic" panose="020B0502020202020204" pitchFamily="34" charset="0"/>
              </a:defRPr>
            </a:lvl1pPr>
          </a:lstStyle>
          <a:p>
            <a:fld id="{E2FA0EC2-AEDA-479E-8560-8EC377D7EC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20202" y="699694"/>
            <a:ext cx="8001000" cy="0"/>
          </a:xfrm>
          <a:prstGeom prst="line">
            <a:avLst/>
          </a:prstGeom>
          <a:ln w="28575">
            <a:solidFill>
              <a:srgbClr val="EE1C24"/>
            </a:solidFill>
            <a:headEnd type="none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0202" y="6203322"/>
            <a:ext cx="8001000" cy="0"/>
          </a:xfrm>
          <a:prstGeom prst="line">
            <a:avLst/>
          </a:prstGeom>
          <a:ln w="28575">
            <a:solidFill>
              <a:srgbClr val="EE1C24"/>
            </a:solidFill>
            <a:headEnd type="none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8882" y="95412"/>
            <a:ext cx="8152075" cy="58042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B1464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58" y="629884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9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0" y="6357587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rgbClr val="1B1464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Debt Affordability Study – FY18 Budget Update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758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 i="1">
                <a:solidFill>
                  <a:srgbClr val="1B1464"/>
                </a:solidFill>
                <a:latin typeface="Century Gothic" panose="020B0502020202020204" pitchFamily="34" charset="0"/>
              </a:defRPr>
            </a:lvl1pPr>
          </a:lstStyle>
          <a:p>
            <a:fld id="{E2FA0EC2-AEDA-479E-8560-8EC377D7E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3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28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B84F8-D6CF-4D84-8BE8-9D83F581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7777EC-97A1-4082-8DE0-45F12634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Continued Debt Paydown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2915A9-4D04-488A-A12D-1CE7D5E09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39" y="1872552"/>
            <a:ext cx="6309360" cy="311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904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72425-1913-458A-93AC-65882A7C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9C84F3-B770-4545-B614-2833E71D6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Projected Debt Outstanding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6E014C-E65A-4478-AD48-80AE8E953DC5}"/>
              </a:ext>
            </a:extLst>
          </p:cNvPr>
          <p:cNvSpPr txBox="1">
            <a:spLocks/>
          </p:cNvSpPr>
          <p:nvPr/>
        </p:nvSpPr>
        <p:spPr>
          <a:xfrm>
            <a:off x="508882" y="733604"/>
            <a:ext cx="8152075" cy="580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>
                <a:latin typeface="Century Gothic" panose="020B0502020202020204" pitchFamily="34" charset="0"/>
              </a:rPr>
              <a:t>Includes Forecasted Borrowing for FY21 Authorization &amp; FY22-25 CIP Plan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B45B09-C373-49CE-A633-DD6BAB878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737" y="1371796"/>
            <a:ext cx="7038363" cy="45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2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7B8757-F737-4CE8-AC45-5F75AAAD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D8EC9D-19DF-4EA1-B05F-83C9B837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Additional Borrowing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2D1534-B3D1-4FCE-9C7F-1179EDB53C25}"/>
              </a:ext>
            </a:extLst>
          </p:cNvPr>
          <p:cNvSpPr txBox="1"/>
          <p:nvPr/>
        </p:nvSpPr>
        <p:spPr>
          <a:xfrm>
            <a:off x="1559136" y="2090172"/>
            <a:ext cx="60257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800" dirty="0">
                <a:latin typeface="Century Gothic" panose="020B0502020202020204" pitchFamily="34" charset="0"/>
              </a:rPr>
              <a:t>While ratios may not be violated, keep in mind that each additional $10 million of borrowing equals about $800,000 in annual debt service as a rule of thumb</a:t>
            </a:r>
          </a:p>
        </p:txBody>
      </p:sp>
    </p:spTree>
    <p:extLst>
      <p:ext uri="{BB962C8B-B14F-4D97-AF65-F5344CB8AC3E}">
        <p14:creationId xmlns:p14="http://schemas.microsoft.com/office/powerpoint/2010/main" val="130775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414D47-BC75-4BB7-B292-F6DC808F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C53189-28C1-4D6D-85E1-388CBBFFB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Impact of Changes to FY21 Authorization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6C5280-49C7-4948-B2F8-EB47404B87F7}"/>
              </a:ext>
            </a:extLst>
          </p:cNvPr>
          <p:cNvSpPr txBox="1"/>
          <p:nvPr/>
        </p:nvSpPr>
        <p:spPr>
          <a:xfrm>
            <a:off x="584200" y="846667"/>
            <a:ext cx="8111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</a:rPr>
              <a:t>Ratios are projected to stay better than ‘Target’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860C6A-66E5-4E88-A168-DD252E255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02" y="1705023"/>
            <a:ext cx="7705595" cy="39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7DE548-1D1A-4FC9-856F-26629189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C8319F-38EB-4965-89E2-AA25F27CC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Debt Affordability Study?</a:t>
            </a:r>
          </a:p>
        </p:txBody>
      </p:sp>
      <p:sp>
        <p:nvSpPr>
          <p:cNvPr id="5" name="Snip Diagonal Corner Rectangle 5">
            <a:extLst>
              <a:ext uri="{FF2B5EF4-FFF2-40B4-BE49-F238E27FC236}">
                <a16:creationId xmlns:a16="http://schemas.microsoft.com/office/drawing/2014/main" id="{4DA94166-9AFD-491B-BF41-2B2DABA1D959}"/>
              </a:ext>
            </a:extLst>
          </p:cNvPr>
          <p:cNvSpPr/>
          <p:nvPr/>
        </p:nvSpPr>
        <p:spPr>
          <a:xfrm>
            <a:off x="914400" y="1015205"/>
            <a:ext cx="7315200" cy="1225075"/>
          </a:xfrm>
          <a:prstGeom prst="snip2DiagRect">
            <a:avLst/>
          </a:prstGeom>
          <a:solidFill>
            <a:srgbClr val="1B14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Ins="457200" rtlCol="0" anchor="ctr"/>
          <a:lstStyle/>
          <a:p>
            <a:pPr algn="ctr"/>
            <a:r>
              <a:rPr lang="en-US" sz="2000" i="1" dirty="0">
                <a:latin typeface="Century Gothic" panose="020B0502020202020204" pitchFamily="34" charset="0"/>
              </a:rPr>
              <a:t>The Debt Affordability Study is a </a:t>
            </a:r>
            <a:r>
              <a:rPr lang="en-US" sz="2000" b="1" i="1" dirty="0">
                <a:latin typeface="Century Gothic" panose="020B0502020202020204" pitchFamily="34" charset="0"/>
              </a:rPr>
              <a:t>tool</a:t>
            </a:r>
            <a:r>
              <a:rPr lang="en-US" sz="2000" i="1" dirty="0">
                <a:latin typeface="Century Gothic" panose="020B0502020202020204" pitchFamily="34" charset="0"/>
              </a:rPr>
              <a:t> to help explain the </a:t>
            </a:r>
            <a:r>
              <a:rPr lang="en-US" sz="2000" b="1" i="1" dirty="0">
                <a:latin typeface="Century Gothic" panose="020B0502020202020204" pitchFamily="34" charset="0"/>
              </a:rPr>
              <a:t>relative impact </a:t>
            </a:r>
            <a:r>
              <a:rPr lang="en-US" sz="2000" i="1" dirty="0">
                <a:latin typeface="Century Gothic" panose="020B0502020202020204" pitchFamily="34" charset="0"/>
              </a:rPr>
              <a:t>of borrowing over time and </a:t>
            </a:r>
            <a:r>
              <a:rPr lang="en-US" sz="2000" b="1" i="1" dirty="0">
                <a:latin typeface="Century Gothic" panose="020B0502020202020204" pitchFamily="34" charset="0"/>
              </a:rPr>
              <a:t>help guide </a:t>
            </a:r>
            <a:r>
              <a:rPr lang="en-US" sz="2000" i="1" dirty="0">
                <a:latin typeface="Century Gothic" panose="020B0502020202020204" pitchFamily="34" charset="0"/>
              </a:rPr>
              <a:t>decision-making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B0E666-133B-4C23-92A1-AFDF28BA91B4}"/>
              </a:ext>
            </a:extLst>
          </p:cNvPr>
          <p:cNvSpPr txBox="1"/>
          <p:nvPr/>
        </p:nvSpPr>
        <p:spPr>
          <a:xfrm>
            <a:off x="575733" y="2696281"/>
            <a:ext cx="81110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Concept of “affordability” vs. “capacity”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Established ratios that help guide the way we manage debt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Budget Update report forecasts ratios into the future</a:t>
            </a:r>
          </a:p>
          <a:p>
            <a:pPr marL="581025" lvl="1" indent="-342900">
              <a:buFont typeface="Courier New" panose="02070309020205020404" pitchFamily="49" charset="0"/>
              <a:buChar char="­"/>
            </a:pPr>
            <a:r>
              <a:rPr lang="en-US" sz="1600" dirty="0">
                <a:latin typeface="Century Gothic" panose="020B0502020202020204" pitchFamily="34" charset="0"/>
              </a:rPr>
              <a:t>Includes borrowings proposed by the Mayor’s budget and borrowing assumptions for future years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How much we program to borrow depends on our ability and willingness to make the required debt service payments</a:t>
            </a:r>
          </a:p>
        </p:txBody>
      </p:sp>
    </p:spTree>
    <p:extLst>
      <p:ext uri="{BB962C8B-B14F-4D97-AF65-F5344CB8AC3E}">
        <p14:creationId xmlns:p14="http://schemas.microsoft.com/office/powerpoint/2010/main" val="232308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2AEF83-7812-4FE2-ACA3-7528F8515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93A3A2-F507-4BB9-A9BC-60E8D6FA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Overview of this Year’s Study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939912-A431-4CB3-A94F-AA4E29EC74DF}"/>
              </a:ext>
            </a:extLst>
          </p:cNvPr>
          <p:cNvSpPr txBox="1"/>
          <p:nvPr/>
        </p:nvSpPr>
        <p:spPr>
          <a:xfrm>
            <a:off x="584200" y="846667"/>
            <a:ext cx="8111067" cy="411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</a:rPr>
              <a:t>All debt ratios remain well above minimum targets and significantly below maximums due to:</a:t>
            </a:r>
          </a:p>
          <a:p>
            <a:pPr>
              <a:spcBef>
                <a:spcPts val="1200"/>
              </a:spcBef>
            </a:pPr>
            <a:endParaRPr lang="en-US" sz="2200" dirty="0">
              <a:latin typeface="Century Gothic" panose="020B0502020202020204" pitchFamily="34" charset="0"/>
            </a:endParaRPr>
          </a:p>
          <a:p>
            <a:pPr marL="581025" lvl="1" indent="-342900">
              <a:lnSpc>
                <a:spcPct val="150000"/>
              </a:lnSpc>
              <a:buFont typeface="Courier New" panose="02070309020205020404" pitchFamily="49" charset="0"/>
              <a:buChar char="­"/>
            </a:pPr>
            <a:r>
              <a:rPr lang="en-US" dirty="0">
                <a:latin typeface="Century Gothic" panose="020B0502020202020204" pitchFamily="34" charset="0"/>
              </a:rPr>
              <a:t>Fiscally responsible budgets over several years</a:t>
            </a:r>
          </a:p>
          <a:p>
            <a:pPr marL="581025" lvl="1" indent="-342900">
              <a:lnSpc>
                <a:spcPct val="150000"/>
              </a:lnSpc>
              <a:buFont typeface="Courier New" panose="02070309020205020404" pitchFamily="49" charset="0"/>
              <a:buChar char="­"/>
            </a:pPr>
            <a:r>
              <a:rPr lang="en-US" dirty="0">
                <a:latin typeface="Century Gothic" panose="020B0502020202020204" pitchFamily="34" charset="0"/>
              </a:rPr>
              <a:t>Continued strong operating performance</a:t>
            </a:r>
          </a:p>
          <a:p>
            <a:pPr marL="581025" lvl="1" indent="-342900">
              <a:lnSpc>
                <a:spcPct val="150000"/>
              </a:lnSpc>
              <a:buFont typeface="Courier New" panose="02070309020205020404" pitchFamily="49" charset="0"/>
              <a:buChar char="­"/>
            </a:pPr>
            <a:r>
              <a:rPr lang="en-US" dirty="0">
                <a:latin typeface="Century Gothic" panose="020B0502020202020204" pitchFamily="34" charset="0"/>
              </a:rPr>
              <a:t>Robust local economy and tax revenue</a:t>
            </a:r>
          </a:p>
          <a:p>
            <a:pPr marL="581025" lvl="1" indent="-342900">
              <a:lnSpc>
                <a:spcPct val="150000"/>
              </a:lnSpc>
              <a:buFont typeface="Courier New" panose="02070309020205020404" pitchFamily="49" charset="0"/>
              <a:buChar char="­"/>
            </a:pPr>
            <a:r>
              <a:rPr lang="en-US" dirty="0">
                <a:latin typeface="Century Gothic" panose="020B0502020202020204" pitchFamily="34" charset="0"/>
              </a:rPr>
              <a:t>Growing value of tax rolls</a:t>
            </a:r>
          </a:p>
          <a:p>
            <a:pPr marL="581025" lvl="1" indent="-342900">
              <a:lnSpc>
                <a:spcPct val="150000"/>
              </a:lnSpc>
              <a:buFont typeface="Courier New" panose="02070309020205020404" pitchFamily="49" charset="0"/>
              <a:buChar char="­"/>
            </a:pPr>
            <a:r>
              <a:rPr lang="en-US" dirty="0">
                <a:latin typeface="Century Gothic" panose="020B0502020202020204" pitchFamily="34" charset="0"/>
              </a:rPr>
              <a:t>Continuing to pay down debt</a:t>
            </a:r>
          </a:p>
          <a:p>
            <a:pPr marL="581025" lvl="1" indent="-342900">
              <a:lnSpc>
                <a:spcPct val="150000"/>
              </a:lnSpc>
              <a:buFont typeface="Courier New" panose="02070309020205020404" pitchFamily="49" charset="0"/>
              <a:buChar char="­"/>
            </a:pPr>
            <a:r>
              <a:rPr lang="en-US" dirty="0">
                <a:latin typeface="Century Gothic" panose="020B0502020202020204" pitchFamily="34" charset="0"/>
              </a:rPr>
              <a:t>Refinancing of higher cost debt during a historically low interest rate environment</a:t>
            </a:r>
          </a:p>
        </p:txBody>
      </p:sp>
    </p:spTree>
    <p:extLst>
      <p:ext uri="{BB962C8B-B14F-4D97-AF65-F5344CB8AC3E}">
        <p14:creationId xmlns:p14="http://schemas.microsoft.com/office/powerpoint/2010/main" val="193640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7F3523-0FA6-4AF5-A5E6-2D7591D9C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01E9CA-63DE-4828-ACDD-D4306FED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Affordability Ratios - Snapshot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A75592-27D3-4685-ADBC-D8F7BF5B4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175233"/>
            <a:ext cx="7753350" cy="30575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A264BD-A0FF-4630-8A1E-39D7CA3F3E98}"/>
              </a:ext>
            </a:extLst>
          </p:cNvPr>
          <p:cNvSpPr txBox="1"/>
          <p:nvPr/>
        </p:nvSpPr>
        <p:spPr>
          <a:xfrm>
            <a:off x="1380745" y="4915316"/>
            <a:ext cx="639165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entury Gothic" panose="020B0502020202020204" pitchFamily="34" charset="0"/>
              </a:rPr>
              <a:t>The City’s debt ratios matter, but do not guarantee a strong credit rating</a:t>
            </a:r>
          </a:p>
        </p:txBody>
      </p:sp>
    </p:spTree>
    <p:extLst>
      <p:ext uri="{BB962C8B-B14F-4D97-AF65-F5344CB8AC3E}">
        <p14:creationId xmlns:p14="http://schemas.microsoft.com/office/powerpoint/2010/main" val="157986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8DC2A4-EED7-4DDB-BD18-94A62AD43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F449D8-BAFB-45FE-8D6A-B081254F3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Ratings – What are They?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C6464A-3ECD-46E5-BB29-2B2C97B7C668}"/>
              </a:ext>
            </a:extLst>
          </p:cNvPr>
          <p:cNvSpPr txBox="1"/>
          <p:nvPr/>
        </p:nvSpPr>
        <p:spPr>
          <a:xfrm>
            <a:off x="654341" y="1355224"/>
            <a:ext cx="80324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Credit ratings are assigned to assist investors and the markets in evaluating the riskiness of various fixed income securities, such as bonds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three most prevalent ratings agencies in the US are Standard and Poor’s (S&amp;P), Fitch, and Moody’s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Generally, a higher the credit rating lowers the borrowing cost to the issuer due to the perceived lower risk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ratings downgrade does not necessarily mean that the issuer has defaulted on its obligations, but that the agency believes that the risk of default has increased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Ratings of AAA (or Aaa for Moody’s) are the highest, with anything below BBB/Baa2 considered non-investment 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7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E6FE4B-5A33-4454-923B-059123A6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9CD8F2-52C8-4925-A42B-6CF1442E5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Rating Agency Comments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19EE90-0B70-40CF-90F5-F7E9AB0F6FB4}"/>
              </a:ext>
            </a:extLst>
          </p:cNvPr>
          <p:cNvSpPr txBox="1"/>
          <p:nvPr/>
        </p:nvSpPr>
        <p:spPr>
          <a:xfrm>
            <a:off x="584200" y="846667"/>
            <a:ext cx="811106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S&amp;P/Fitch recently affirmed Jacksonville’s credit ratings with Moody’s placing the City on review for upgrade:</a:t>
            </a:r>
          </a:p>
          <a:p>
            <a:pPr marL="800100" lvl="1" indent="-342900">
              <a:spcBef>
                <a:spcPts val="1200"/>
              </a:spcBef>
              <a:buFont typeface="Century Gothic" panose="020B0502020202020204" pitchFamily="34" charset="0"/>
              <a:buChar char="─"/>
            </a:pPr>
            <a:r>
              <a:rPr lang="en-US" sz="2000" dirty="0">
                <a:latin typeface="Century Gothic" panose="020B0502020202020204" pitchFamily="34" charset="0"/>
              </a:rPr>
              <a:t>AA/AA/A2 (General Obligation)</a:t>
            </a:r>
          </a:p>
          <a:p>
            <a:pPr marL="800100" lvl="1" indent="-342900">
              <a:spcBef>
                <a:spcPts val="1200"/>
              </a:spcBef>
              <a:buFont typeface="Century Gothic" panose="020B0502020202020204" pitchFamily="34" charset="0"/>
              <a:buChar char="─"/>
            </a:pPr>
            <a:r>
              <a:rPr lang="en-US" sz="2000" dirty="0">
                <a:latin typeface="Century Gothic" panose="020B0502020202020204" pitchFamily="34" charset="0"/>
              </a:rPr>
              <a:t>AA/AA-/A3 (Special Revenue Pledge)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We have done a good job of lowering our debt burden and increasing reserves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Higher reserves and strong liquidity help offset the impact of debt and pension costs liabilities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The City’s strong management, pattern of good financial policies, diverse economy, low reliance on tourism, and stable growth were identified as credit positives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The agencies continue to monitor impacts to the City’s finances as a result of the ongoing COVID-19 pandemic, as well its as progress in forging a comprehensive resiliency plan</a:t>
            </a:r>
          </a:p>
          <a:p>
            <a:pPr>
              <a:spcBef>
                <a:spcPts val="1200"/>
              </a:spcBef>
            </a:pPr>
            <a:endParaRPr lang="en-US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6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87BDFD-9AB1-44FF-B8E1-7EA212D1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4D2456-9090-4B0E-9AA9-F2AE738D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Unassigned GF/GSD Balance as % of Revenues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085478-D95F-417A-9B8A-DF6FDEEE1D83}"/>
              </a:ext>
            </a:extLst>
          </p:cNvPr>
          <p:cNvSpPr txBox="1">
            <a:spLocks/>
          </p:cNvSpPr>
          <p:nvPr/>
        </p:nvSpPr>
        <p:spPr>
          <a:xfrm>
            <a:off x="508882" y="733604"/>
            <a:ext cx="8152075" cy="580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u="sng" dirty="0">
                <a:latin typeface="Century Gothic" panose="020B0502020202020204" pitchFamily="34" charset="0"/>
              </a:rPr>
              <a:t>Including</a:t>
            </a:r>
            <a:r>
              <a:rPr lang="en-US" sz="1800" i="1" dirty="0">
                <a:latin typeface="Century Gothic" panose="020B0502020202020204" pitchFamily="34" charset="0"/>
              </a:rPr>
              <a:t> Emergency Reserves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4D5D7-A24B-4D77-8325-B69E173204D6}"/>
              </a:ext>
            </a:extLst>
          </p:cNvPr>
          <p:cNvSpPr txBox="1"/>
          <p:nvPr/>
        </p:nvSpPr>
        <p:spPr>
          <a:xfrm>
            <a:off x="6841426" y="899038"/>
            <a:ext cx="1671638" cy="338554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Higher is Better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93E84D-0C18-44B5-ABF7-CAB6D872A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99" y="1691165"/>
            <a:ext cx="7222921" cy="402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9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3B4A5B-F555-483C-AC42-3E171B9D2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EA3EF9-6C1B-48BF-AAE5-C83950A6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Millage Rate Comparison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4EF1AA-A129-49E1-976A-E12F45B86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91" y="1152656"/>
            <a:ext cx="7669417" cy="455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0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A67747-DBA7-40A1-B821-12DF379B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0EC2-AEDA-479E-8560-8EC377D7EC6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13DB4-287A-4DDF-B2E1-581250C6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Projected Debt Outstanding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CE2C8F-D5ED-47CA-B209-28E2383E3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49" y="809625"/>
            <a:ext cx="5808153" cy="504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801022"/>
      </p:ext>
    </p:extLst>
  </p:cSld>
  <p:clrMapOvr>
    <a:masterClrMapping/>
  </p:clrMapOvr>
</p:sld>
</file>

<file path=ppt/theme/theme1.xml><?xml version="1.0" encoding="utf-8"?>
<a:theme xmlns:a="http://schemas.openxmlformats.org/drawingml/2006/main" name="DA Presentatio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 Presentation Theme" id="{679643EE-9B0E-4D76-B402-13963781A34B}" vid="{FEE875A6-F40A-4E04-9A25-80659636B6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 Presentation Theme</Template>
  <TotalTime>1848</TotalTime>
  <Words>514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DA Presentation Theme</vt:lpstr>
      <vt:lpstr>PowerPoint Presentation</vt:lpstr>
      <vt:lpstr>What is the Debt Affordability Study?</vt:lpstr>
      <vt:lpstr>Overview of this Year’s Study</vt:lpstr>
      <vt:lpstr>Debt Affordability Ratios - Snapshot</vt:lpstr>
      <vt:lpstr>Ratings – What are They?</vt:lpstr>
      <vt:lpstr>Rating Agency Comments</vt:lpstr>
      <vt:lpstr>Unassigned GF/GSD Balance as % of Revenues</vt:lpstr>
      <vt:lpstr>Millage Rate Comparison</vt:lpstr>
      <vt:lpstr>Projected Debt Outstanding</vt:lpstr>
      <vt:lpstr>Continued Debt Paydown</vt:lpstr>
      <vt:lpstr>Projected Debt Outstanding</vt:lpstr>
      <vt:lpstr>Impact of Additional Borrowing</vt:lpstr>
      <vt:lpstr>Impact of Changes to FY21 Authorization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Barrett, Paul</dc:creator>
  <cp:lastModifiedBy>Greive, Patrick</cp:lastModifiedBy>
  <cp:revision>39</cp:revision>
  <cp:lastPrinted>2020-08-18T16:25:51Z</cp:lastPrinted>
  <dcterms:created xsi:type="dcterms:W3CDTF">2020-08-14T16:45:18Z</dcterms:created>
  <dcterms:modified xsi:type="dcterms:W3CDTF">2020-08-18T21:25:09Z</dcterms:modified>
</cp:coreProperties>
</file>